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6" r:id="rId6"/>
    <p:sldId id="260" r:id="rId7"/>
    <p:sldId id="261" r:id="rId8"/>
    <p:sldId id="263" r:id="rId9"/>
    <p:sldId id="262" r:id="rId10"/>
    <p:sldId id="265" r:id="rId11"/>
    <p:sldId id="267" r:id="rId12"/>
    <p:sldId id="268" r:id="rId13"/>
    <p:sldId id="270" r:id="rId14"/>
    <p:sldId id="271" r:id="rId15"/>
    <p:sldId id="272" r:id="rId16"/>
    <p:sldId id="273" r:id="rId17"/>
    <p:sldId id="264" r:id="rId18"/>
  </p:sldIdLst>
  <p:sldSz cx="14630400" cy="8229600"/>
  <p:notesSz cx="8229600" cy="14630400"/>
  <p:embeddedFontLst>
    <p:embeddedFont>
      <p:font typeface="Instrument Sans Medium" panose="020B0604020202020204" charset="0"/>
      <p:regular r:id="rId20"/>
    </p:embeddedFont>
    <p:embeddedFont>
      <p:font typeface="Instrument Sans Semi Bold" panose="020B0604020202020204" charset="0"/>
      <p:regular r:id="rId21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393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98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CBBEB-2795-98D7-A1B9-B8012A624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EF6C70-987E-7933-90F8-34B079699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5FE3C-2769-EA6C-7892-BB1BDAE1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CE9A3-6CE5-AC13-38C2-21BCFB7FF4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729C5-79C7-E9F4-DCAD-661E38C0A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FF736-828E-339A-C397-09E6FAE28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EBA1B7-C550-6170-CF8F-3C6FDF592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5C087-68E0-1CDC-657A-2CDBB429C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62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D2C7C-00ED-74AE-9A3B-F00907885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AB8CEF-8C47-D5FB-5DEC-99892386B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60170-9379-126A-CAD0-D7DCCEE5B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7F25F-CC68-F45B-700C-248213A98D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12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17446-E8E0-E926-0FCF-73A2CB5C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1F469-1EF5-AB55-9B1F-CF367A3CE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F7B08-01F9-A862-064D-FE3BB2695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6669B-BD96-921E-EB97-B3A2F85E25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1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85702-C319-84CF-AD11-6E9F3B49A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D1271-A8D0-0C8C-CADE-DCCF25A96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22F5A-F08A-5217-CBD9-C9A0E87E2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C6BDD-D806-BF80-D7D5-AAE6057D3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96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D9CC-9B43-230E-D229-0E049910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0A83F-26A0-2425-E24C-8E4013C6C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D4487B-4A3C-E2FC-322C-8A999627D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17AEC-173B-6728-3424-755E403B4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63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3C53E-88F5-9601-3A29-867350DB1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27DD8-5EF3-E2A6-C6F2-C803EE621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2B9BF7-DBBA-56AF-3F82-9C98F2ED8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947AF-AB0B-93F2-1090-E3334EE11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15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C04B7-FC59-CB3E-27AB-E3A93984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378540-7930-8C68-D2D4-27A9D8CE1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24918-3337-AFB2-D9BA-91756416F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E10CB-91B6-05BD-F4D6-E9E815D9E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8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05417D-978E-8F65-DC3F-29BD3B8ED21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085013" y="63500"/>
            <a:ext cx="4890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e-IL" sz="1000">
                <a:solidFill>
                  <a:srgbClr val="008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A0E0D-B1EF-6B50-B61C-6777CF02CCB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085013" y="8013700"/>
            <a:ext cx="4890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e-IL" sz="1000">
                <a:solidFill>
                  <a:srgbClr val="008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1966" y="2451692"/>
            <a:ext cx="8841394" cy="778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Lightweight, Portable, and Scalable App Deployment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1982510" y="3608278"/>
            <a:ext cx="5760720" cy="3068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Software deployment revolutionized since 2013.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87% of enterprises use containers in production.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containers run 12 billion times per month.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Consistent environments from laptop to cloud.</a:t>
            </a:r>
            <a:endParaRPr lang="en-US" sz="2000" dirty="0"/>
          </a:p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82510" y="53095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9E3385-7731-161E-CE34-F78D754B24A8}"/>
              </a:ext>
            </a:extLst>
          </p:cNvPr>
          <p:cNvSpPr/>
          <p:nvPr/>
        </p:nvSpPr>
        <p:spPr>
          <a:xfrm>
            <a:off x="1848829" y="1329653"/>
            <a:ext cx="521008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Instrument Sans Semi Bold"/>
              </a:rPr>
              <a:t>Containers</a:t>
            </a:r>
            <a:endParaRPr lang="he-IL" sz="8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162-BC9C-4953-7586-01181959C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3">
            <a:extLst>
              <a:ext uri="{FF2B5EF4-FFF2-40B4-BE49-F238E27FC236}">
                <a16:creationId xmlns:a16="http://schemas.microsoft.com/office/drawing/2014/main" id="{84AE8DC4-DE88-A397-195C-BC8CA3C2D8A4}"/>
              </a:ext>
            </a:extLst>
          </p:cNvPr>
          <p:cNvSpPr/>
          <p:nvPr/>
        </p:nvSpPr>
        <p:spPr>
          <a:xfrm>
            <a:off x="9694011" y="3453188"/>
            <a:ext cx="4567604" cy="225013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8" name="Shape 13">
            <a:extLst>
              <a:ext uri="{FF2B5EF4-FFF2-40B4-BE49-F238E27FC236}">
                <a16:creationId xmlns:a16="http://schemas.microsoft.com/office/drawing/2014/main" id="{CE8E690A-A106-2162-51AF-FA4B4596B966}"/>
              </a:ext>
            </a:extLst>
          </p:cNvPr>
          <p:cNvSpPr/>
          <p:nvPr/>
        </p:nvSpPr>
        <p:spPr>
          <a:xfrm>
            <a:off x="4982536" y="3453188"/>
            <a:ext cx="4567604" cy="225013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349B6A3-70F5-3DBA-EA80-53F513343838}"/>
              </a:ext>
            </a:extLst>
          </p:cNvPr>
          <p:cNvSpPr/>
          <p:nvPr/>
        </p:nvSpPr>
        <p:spPr>
          <a:xfrm>
            <a:off x="3808672" y="1818727"/>
            <a:ext cx="8201818" cy="783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Node.js App Container Example</a:t>
            </a:r>
            <a:endParaRPr lang="en-US" sz="4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95316C8-5F10-D731-B30B-1DE9B2AF1A47}"/>
              </a:ext>
            </a:extLst>
          </p:cNvPr>
          <p:cNvSpPr/>
          <p:nvPr/>
        </p:nvSpPr>
        <p:spPr>
          <a:xfrm>
            <a:off x="5368001" y="3676067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Dockerfile</a:t>
            </a:r>
            <a:endParaRPr lang="en-US" sz="21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988DE18-7667-00BE-34EB-5BA393611665}"/>
              </a:ext>
            </a:extLst>
          </p:cNvPr>
          <p:cNvSpPr/>
          <p:nvPr/>
        </p:nvSpPr>
        <p:spPr>
          <a:xfrm>
            <a:off x="5372766" y="4082860"/>
            <a:ext cx="3285292" cy="1272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node:18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COPY server.js .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CMD ["node", "server.js"]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EXPOSE 3000</a:t>
            </a:r>
            <a:endParaRPr lang="en-US" sz="16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E4DC004C-2FE2-B87D-FE95-29EC5F0EC3D6}"/>
              </a:ext>
            </a:extLst>
          </p:cNvPr>
          <p:cNvSpPr/>
          <p:nvPr/>
        </p:nvSpPr>
        <p:spPr>
          <a:xfrm>
            <a:off x="10120736" y="3676233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&amp; Run</a:t>
            </a:r>
            <a:endParaRPr lang="en-US" sz="21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6C7324B6-E4AC-6EDB-2B70-BCC64F14E042}"/>
              </a:ext>
            </a:extLst>
          </p:cNvPr>
          <p:cNvSpPr/>
          <p:nvPr/>
        </p:nvSpPr>
        <p:spPr>
          <a:xfrm>
            <a:off x="10120736" y="4112777"/>
            <a:ext cx="3127801" cy="930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build -t hello-node .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run -p 3000:3000 hello-node</a:t>
            </a:r>
            <a:endParaRPr lang="en-US" sz="165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35F2277B-1850-C989-4CA9-105385679546}"/>
              </a:ext>
            </a:extLst>
          </p:cNvPr>
          <p:cNvSpPr/>
          <p:nvPr/>
        </p:nvSpPr>
        <p:spPr>
          <a:xfrm>
            <a:off x="271062" y="3453188"/>
            <a:ext cx="4567604" cy="225013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8BCC2C59-7C5A-84B8-5DE9-477CFB39A9F4}"/>
              </a:ext>
            </a:extLst>
          </p:cNvPr>
          <p:cNvSpPr/>
          <p:nvPr/>
        </p:nvSpPr>
        <p:spPr>
          <a:xfrm>
            <a:off x="656407" y="3675353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server.js</a:t>
            </a:r>
            <a:endParaRPr lang="en-US" sz="21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7536F9E-52FF-F193-4266-44228A948BC2}"/>
              </a:ext>
            </a:extLst>
          </p:cNvPr>
          <p:cNvSpPr/>
          <p:nvPr/>
        </p:nvSpPr>
        <p:spPr>
          <a:xfrm>
            <a:off x="656406" y="4010514"/>
            <a:ext cx="3285292" cy="1272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030A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http = </a:t>
            </a:r>
            <a:r>
              <a:rPr lang="en-US" sz="1650" dirty="0">
                <a:solidFill>
                  <a:schemeClr val="accent2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require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</a:t>
            </a:r>
            <a:r>
              <a:rPr lang="en-US" sz="1650" dirty="0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'http’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);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http.</a:t>
            </a:r>
            <a:r>
              <a:rPr lang="en-US" sz="1650" dirty="0" err="1">
                <a:solidFill>
                  <a:srgbClr val="00B0F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createServer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((req, res) =&gt; { 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res.</a:t>
            </a:r>
            <a:r>
              <a:rPr lang="en-US" sz="1650" dirty="0" err="1">
                <a:solidFill>
                  <a:srgbClr val="00B0F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end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</a:t>
            </a:r>
            <a:r>
              <a:rPr lang="en-US" sz="1650" dirty="0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'Hello from Node.js in Docker!’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);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}).</a:t>
            </a:r>
            <a:r>
              <a:rPr lang="en-US" sz="1650" dirty="0">
                <a:solidFill>
                  <a:srgbClr val="00B0F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listen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(3000);</a:t>
            </a:r>
            <a:endParaRPr lang="en-US" sz="1650" dirty="0"/>
          </a:p>
        </p:txBody>
      </p:sp>
      <p:pic>
        <p:nvPicPr>
          <p:cNvPr id="2050" name="Picture 2" descr="Working with Node.js | Pluralsight">
            <a:extLst>
              <a:ext uri="{FF2B5EF4-FFF2-40B4-BE49-F238E27FC236}">
                <a16:creationId xmlns:a16="http://schemas.microsoft.com/office/drawing/2014/main" id="{6364867F-D8FD-52FC-05E6-894B5B76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362" y="5735562"/>
            <a:ext cx="2494038" cy="249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D9206-7606-27FE-57B5-89D7BE8AC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722B6C5-5E38-4CA5-19D4-BAC2F5614FF2}"/>
              </a:ext>
            </a:extLst>
          </p:cNvPr>
          <p:cNvSpPr/>
          <p:nvPr/>
        </p:nvSpPr>
        <p:spPr>
          <a:xfrm>
            <a:off x="3780130" y="1619012"/>
            <a:ext cx="7070140" cy="783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 Container Application</a:t>
            </a:r>
            <a:endParaRPr lang="en-US" sz="420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D96FEABD-7738-2461-E2B5-F3D1AE3D45BB}"/>
              </a:ext>
            </a:extLst>
          </p:cNvPr>
          <p:cNvSpPr/>
          <p:nvPr/>
        </p:nvSpPr>
        <p:spPr>
          <a:xfrm>
            <a:off x="271062" y="3453187"/>
            <a:ext cx="4567604" cy="298870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2F31AEA6-F7CA-8BCE-8CF2-3DD818A5B7D8}"/>
              </a:ext>
            </a:extLst>
          </p:cNvPr>
          <p:cNvSpPr/>
          <p:nvPr/>
        </p:nvSpPr>
        <p:spPr>
          <a:xfrm>
            <a:off x="656407" y="3675353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2100" dirty="0"/>
          </a:p>
        </p:txBody>
      </p:sp>
      <p:pic>
        <p:nvPicPr>
          <p:cNvPr id="1026" name="Picture 2" descr="Backend - Free seo and web icons">
            <a:extLst>
              <a:ext uri="{FF2B5EF4-FFF2-40B4-BE49-F238E27FC236}">
                <a16:creationId xmlns:a16="http://schemas.microsoft.com/office/drawing/2014/main" id="{5355FB33-990A-7B5A-8290-00D366C3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89" y="3899776"/>
            <a:ext cx="2339996" cy="233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13">
            <a:extLst>
              <a:ext uri="{FF2B5EF4-FFF2-40B4-BE49-F238E27FC236}">
                <a16:creationId xmlns:a16="http://schemas.microsoft.com/office/drawing/2014/main" id="{F6117BBA-26AB-17AF-668D-D2D13BF3053B}"/>
              </a:ext>
            </a:extLst>
          </p:cNvPr>
          <p:cNvSpPr/>
          <p:nvPr/>
        </p:nvSpPr>
        <p:spPr>
          <a:xfrm>
            <a:off x="5031398" y="3453187"/>
            <a:ext cx="4567604" cy="298870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" name="Text 14">
            <a:extLst>
              <a:ext uri="{FF2B5EF4-FFF2-40B4-BE49-F238E27FC236}">
                <a16:creationId xmlns:a16="http://schemas.microsoft.com/office/drawing/2014/main" id="{157BBB25-2060-77D1-DA40-65D737D70525}"/>
              </a:ext>
            </a:extLst>
          </p:cNvPr>
          <p:cNvSpPr/>
          <p:nvPr/>
        </p:nvSpPr>
        <p:spPr>
          <a:xfrm>
            <a:off x="5416743" y="3675353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</a:t>
            </a:r>
            <a:endParaRPr lang="en-US" sz="2100" dirty="0"/>
          </a:p>
        </p:txBody>
      </p:sp>
      <p:sp>
        <p:nvSpPr>
          <p:cNvPr id="11" name="Shape 13">
            <a:extLst>
              <a:ext uri="{FF2B5EF4-FFF2-40B4-BE49-F238E27FC236}">
                <a16:creationId xmlns:a16="http://schemas.microsoft.com/office/drawing/2014/main" id="{6C563096-4B01-F70A-0123-ABB224F86AFE}"/>
              </a:ext>
            </a:extLst>
          </p:cNvPr>
          <p:cNvSpPr/>
          <p:nvPr/>
        </p:nvSpPr>
        <p:spPr>
          <a:xfrm>
            <a:off x="9791734" y="3453187"/>
            <a:ext cx="4567604" cy="298870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2363759F-8637-2F52-E47C-4C5C6F7C9A49}"/>
              </a:ext>
            </a:extLst>
          </p:cNvPr>
          <p:cNvSpPr/>
          <p:nvPr/>
        </p:nvSpPr>
        <p:spPr>
          <a:xfrm>
            <a:off x="10177079" y="3675353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2100" dirty="0"/>
          </a:p>
        </p:txBody>
      </p:sp>
      <p:pic>
        <p:nvPicPr>
          <p:cNvPr id="1028" name="Picture 4" descr="Database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6D97960A-AC08-331D-6939-F60F9919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831" y="3361187"/>
            <a:ext cx="3458738" cy="34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ontend - Free seo and web icons">
            <a:extLst>
              <a:ext uri="{FF2B5EF4-FFF2-40B4-BE49-F238E27FC236}">
                <a16:creationId xmlns:a16="http://schemas.microsoft.com/office/drawing/2014/main" id="{47C2905A-F975-FB05-3CA9-98F41A42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90" y="3855114"/>
            <a:ext cx="2371891" cy="237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16B27609-28C4-7622-179C-C715C18A2070}"/>
              </a:ext>
            </a:extLst>
          </p:cNvPr>
          <p:cNvSpPr/>
          <p:nvPr/>
        </p:nvSpPr>
        <p:spPr>
          <a:xfrm>
            <a:off x="3923968" y="6874391"/>
            <a:ext cx="7070140" cy="783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Problem!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How we need to run all those containers?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114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C6AAF-627C-F02C-721D-C5BE547F3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ow to use volumes to share data between Docker containers | by Edouard  Courty | Medium">
            <a:extLst>
              <a:ext uri="{FF2B5EF4-FFF2-40B4-BE49-F238E27FC236}">
                <a16:creationId xmlns:a16="http://schemas.microsoft.com/office/drawing/2014/main" id="{3BF5D2E1-54AF-D9EB-E90F-833EE3BE6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6" t="13695" r="14607" b="13120"/>
          <a:stretch/>
        </p:blipFill>
        <p:spPr bwMode="auto">
          <a:xfrm>
            <a:off x="6133672" y="5569146"/>
            <a:ext cx="2715232" cy="207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pdating a Container with Docker Compose">
            <a:extLst>
              <a:ext uri="{FF2B5EF4-FFF2-40B4-BE49-F238E27FC236}">
                <a16:creationId xmlns:a16="http://schemas.microsoft.com/office/drawing/2014/main" id="{12453315-FD14-A671-2DF3-80D5550A7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65" y="688872"/>
            <a:ext cx="4567604" cy="21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703C4CCD-6584-6BC4-C8B5-01C270BC562C}"/>
              </a:ext>
            </a:extLst>
          </p:cNvPr>
          <p:cNvSpPr/>
          <p:nvPr/>
        </p:nvSpPr>
        <p:spPr>
          <a:xfrm>
            <a:off x="804581" y="3407769"/>
            <a:ext cx="340162" cy="389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F8372779-23FB-BF32-0671-C5CFBFC13D40}"/>
              </a:ext>
            </a:extLst>
          </p:cNvPr>
          <p:cNvSpPr/>
          <p:nvPr/>
        </p:nvSpPr>
        <p:spPr>
          <a:xfrm>
            <a:off x="952069" y="2883824"/>
            <a:ext cx="8454200" cy="2341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Define and run multi-container Docker applications using a YAML file.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 services like web, API, and database into a single command: docker-compose up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Handles networking, dependencies, volumes, and environment variables.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volumes to connect all the containers.</a:t>
            </a:r>
          </a:p>
        </p:txBody>
      </p:sp>
      <p:sp>
        <p:nvSpPr>
          <p:cNvPr id="25" name="Shape 13">
            <a:extLst>
              <a:ext uri="{FF2B5EF4-FFF2-40B4-BE49-F238E27FC236}">
                <a16:creationId xmlns:a16="http://schemas.microsoft.com/office/drawing/2014/main" id="{6646D8AC-FD36-0230-3016-8E9B8A65001D}"/>
              </a:ext>
            </a:extLst>
          </p:cNvPr>
          <p:cNvSpPr/>
          <p:nvPr/>
        </p:nvSpPr>
        <p:spPr>
          <a:xfrm>
            <a:off x="9553757" y="2765772"/>
            <a:ext cx="4778692" cy="4590525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6" name="Text 14">
            <a:extLst>
              <a:ext uri="{FF2B5EF4-FFF2-40B4-BE49-F238E27FC236}">
                <a16:creationId xmlns:a16="http://schemas.microsoft.com/office/drawing/2014/main" id="{3C97A50B-79DD-B278-642C-7CFF4CC28B93}"/>
              </a:ext>
            </a:extLst>
          </p:cNvPr>
          <p:cNvSpPr/>
          <p:nvPr/>
        </p:nvSpPr>
        <p:spPr>
          <a:xfrm>
            <a:off x="9939102" y="298793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Example: YAML</a:t>
            </a:r>
            <a:endParaRPr lang="en-US" sz="2100" dirty="0"/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12E0232C-6538-4790-D3F1-88C557031BAC}"/>
              </a:ext>
            </a:extLst>
          </p:cNvPr>
          <p:cNvSpPr/>
          <p:nvPr/>
        </p:nvSpPr>
        <p:spPr>
          <a:xfrm>
            <a:off x="9939101" y="3323098"/>
            <a:ext cx="4393347" cy="3857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version: '3.8’</a:t>
            </a:r>
          </a:p>
          <a:p>
            <a:pPr marL="0" indent="0" algn="l"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services:  </a:t>
            </a:r>
          </a:p>
          <a:p>
            <a:pPr marL="0" indent="0" algn="l"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backend:    build: .    </a:t>
            </a:r>
          </a:p>
          <a:p>
            <a:pPr marL="0" indent="0" algn="l"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ports:      </a:t>
            </a:r>
          </a:p>
          <a:p>
            <a:pPr marL="0" indent="0" algn="l"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 - "5000:5000"    </a:t>
            </a:r>
          </a:p>
          <a:p>
            <a:pPr marL="0" indent="0" algn="l"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depends_on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     </a:t>
            </a:r>
          </a:p>
          <a:p>
            <a:pPr algn="l"/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- 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db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</a:t>
            </a:r>
          </a:p>
          <a:p>
            <a:pPr algn="l"/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db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   </a:t>
            </a:r>
          </a:p>
          <a:p>
            <a:pPr algn="l"/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image: 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postgres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latests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</a:t>
            </a:r>
          </a:p>
          <a:p>
            <a:pPr algn="l"/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environment:      </a:t>
            </a:r>
          </a:p>
          <a:p>
            <a:pPr algn="l"/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  POSTGRES_PASSWORD: example</a:t>
            </a:r>
          </a:p>
          <a:p>
            <a:pPr algn="l"/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        volumes:</a:t>
            </a:r>
          </a:p>
          <a:p>
            <a:pPr algn="l"/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             - 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postgres_data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:/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exm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/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postgresql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/data</a:t>
            </a:r>
          </a:p>
          <a:p>
            <a:pPr algn="l"/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volumes:</a:t>
            </a:r>
          </a:p>
          <a:p>
            <a:pPr algn="l"/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   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</a:rPr>
              <a:t>postgres_data</a:t>
            </a:r>
            <a:endParaRPr lang="en-US" sz="1650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AFE4C7F-5130-F7EB-CE9A-D818E257CD50}"/>
              </a:ext>
            </a:extLst>
          </p:cNvPr>
          <p:cNvSpPr/>
          <p:nvPr/>
        </p:nvSpPr>
        <p:spPr>
          <a:xfrm>
            <a:off x="9406269" y="6102849"/>
            <a:ext cx="395277" cy="134591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692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DFB73-A2F0-1FE3-8A0C-1B27D50E6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13">
            <a:extLst>
              <a:ext uri="{FF2B5EF4-FFF2-40B4-BE49-F238E27FC236}">
                <a16:creationId xmlns:a16="http://schemas.microsoft.com/office/drawing/2014/main" id="{0B8DC90C-B9FB-664A-E1B1-9942CE8574BB}"/>
              </a:ext>
            </a:extLst>
          </p:cNvPr>
          <p:cNvSpPr/>
          <p:nvPr/>
        </p:nvSpPr>
        <p:spPr>
          <a:xfrm>
            <a:off x="7438492" y="1778106"/>
            <a:ext cx="6651581" cy="1863267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0934E273-22C0-ADD3-659F-26832A1F3151}"/>
              </a:ext>
            </a:extLst>
          </p:cNvPr>
          <p:cNvSpPr/>
          <p:nvPr/>
        </p:nvSpPr>
        <p:spPr>
          <a:xfrm>
            <a:off x="979242" y="5714317"/>
            <a:ext cx="340162" cy="389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C443E17-BEF1-1A79-7534-28F0FEE2F898}"/>
              </a:ext>
            </a:extLst>
          </p:cNvPr>
          <p:cNvSpPr/>
          <p:nvPr/>
        </p:nvSpPr>
        <p:spPr>
          <a:xfrm>
            <a:off x="1319403" y="4125282"/>
            <a:ext cx="11667131" cy="1266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multiple FROM statements to separate build and run environments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 image is smaller, faster, and more secure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A46C00B-FD82-752A-2564-A50867E8A154}"/>
              </a:ext>
            </a:extLst>
          </p:cNvPr>
          <p:cNvSpPr/>
          <p:nvPr/>
        </p:nvSpPr>
        <p:spPr>
          <a:xfrm>
            <a:off x="1151147" y="883213"/>
            <a:ext cx="5899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Multi-Stage Builds – Build Efficiently, Run Lean</a:t>
            </a:r>
            <a:endParaRPr lang="en-US" sz="4450" dirty="0"/>
          </a:p>
        </p:txBody>
      </p:sp>
      <p:sp>
        <p:nvSpPr>
          <p:cNvPr id="5" name="Text 14">
            <a:extLst>
              <a:ext uri="{FF2B5EF4-FFF2-40B4-BE49-F238E27FC236}">
                <a16:creationId xmlns:a16="http://schemas.microsoft.com/office/drawing/2014/main" id="{CBE2CF03-0B7A-9222-FB47-DD41C19B0F7C}"/>
              </a:ext>
            </a:extLst>
          </p:cNvPr>
          <p:cNvSpPr/>
          <p:nvPr/>
        </p:nvSpPr>
        <p:spPr>
          <a:xfrm>
            <a:off x="1325808" y="5283437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Why?</a:t>
            </a:r>
            <a:endParaRPr lang="en-US" sz="2400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D33BC47A-AC8A-C236-33E1-A036A5AAF388}"/>
              </a:ext>
            </a:extLst>
          </p:cNvPr>
          <p:cNvSpPr/>
          <p:nvPr/>
        </p:nvSpPr>
        <p:spPr>
          <a:xfrm>
            <a:off x="1325808" y="5780228"/>
            <a:ext cx="8454200" cy="1266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Keep build tools out of production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image size and attack surface</a:t>
            </a:r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6DB05E04-E5A1-8273-E21F-627247A6E2FF}"/>
              </a:ext>
            </a:extLst>
          </p:cNvPr>
          <p:cNvSpPr/>
          <p:nvPr/>
        </p:nvSpPr>
        <p:spPr>
          <a:xfrm>
            <a:off x="540327" y="1859058"/>
            <a:ext cx="6651583" cy="1782452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048" name="Text 2">
            <a:extLst>
              <a:ext uri="{FF2B5EF4-FFF2-40B4-BE49-F238E27FC236}">
                <a16:creationId xmlns:a16="http://schemas.microsoft.com/office/drawing/2014/main" id="{16975B77-F611-1BA6-DBF8-981686A76B32}"/>
              </a:ext>
            </a:extLst>
          </p:cNvPr>
          <p:cNvSpPr/>
          <p:nvPr/>
        </p:nvSpPr>
        <p:spPr>
          <a:xfrm>
            <a:off x="3305587" y="2067773"/>
            <a:ext cx="117663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</a:t>
            </a:r>
            <a:endParaRPr lang="en-US" sz="2100" dirty="0"/>
          </a:p>
        </p:txBody>
      </p:sp>
      <p:sp>
        <p:nvSpPr>
          <p:cNvPr id="2049" name="Text 3">
            <a:extLst>
              <a:ext uri="{FF2B5EF4-FFF2-40B4-BE49-F238E27FC236}">
                <a16:creationId xmlns:a16="http://schemas.microsoft.com/office/drawing/2014/main" id="{A2EADB47-C01A-9BB5-5675-BD6CE624172D}"/>
              </a:ext>
            </a:extLst>
          </p:cNvPr>
          <p:cNvSpPr/>
          <p:nvPr/>
        </p:nvSpPr>
        <p:spPr>
          <a:xfrm>
            <a:off x="689344" y="2610592"/>
            <a:ext cx="5910357" cy="1272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When building apps that require compilation (Node, Java, Go...),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your code includes temporary files, heavy tools, and build artifacts.</a:t>
            </a:r>
            <a:endParaRPr lang="en-US" sz="1650" dirty="0"/>
          </a:p>
        </p:txBody>
      </p:sp>
      <p:sp>
        <p:nvSpPr>
          <p:cNvPr id="2050" name="Text 10">
            <a:extLst>
              <a:ext uri="{FF2B5EF4-FFF2-40B4-BE49-F238E27FC236}">
                <a16:creationId xmlns:a16="http://schemas.microsoft.com/office/drawing/2014/main" id="{BF1F2AB1-56AB-22DB-DBBD-0697A041F6FA}"/>
              </a:ext>
            </a:extLst>
          </p:cNvPr>
          <p:cNvSpPr/>
          <p:nvPr/>
        </p:nvSpPr>
        <p:spPr>
          <a:xfrm>
            <a:off x="9395790" y="2070440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Solution</a:t>
            </a:r>
            <a:endParaRPr lang="en-US" sz="2100" dirty="0"/>
          </a:p>
        </p:txBody>
      </p:sp>
      <p:sp>
        <p:nvSpPr>
          <p:cNvPr id="2051" name="Text 11">
            <a:extLst>
              <a:ext uri="{FF2B5EF4-FFF2-40B4-BE49-F238E27FC236}">
                <a16:creationId xmlns:a16="http://schemas.microsoft.com/office/drawing/2014/main" id="{9E09A3CE-FB38-E620-7618-34ACDE65C230}"/>
              </a:ext>
            </a:extLst>
          </p:cNvPr>
          <p:cNvSpPr/>
          <p:nvPr/>
        </p:nvSpPr>
        <p:spPr>
          <a:xfrm>
            <a:off x="7482034" y="2610592"/>
            <a:ext cx="6564495" cy="930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Multi-stage builds allow you to compile code in one stage with all tools,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then copy only the final output into a small, clean runtime container.</a:t>
            </a:r>
            <a:endParaRPr lang="en-US" sz="1650" dirty="0"/>
          </a:p>
        </p:txBody>
      </p:sp>
      <p:pic>
        <p:nvPicPr>
          <p:cNvPr id="3079" name="Picture 7" descr="How We Can Build Docker Image Using Multi-Stage?">
            <a:extLst>
              <a:ext uri="{FF2B5EF4-FFF2-40B4-BE49-F238E27FC236}">
                <a16:creationId xmlns:a16="http://schemas.microsoft.com/office/drawing/2014/main" id="{4F06692A-1962-7F5C-EA30-0993E846F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880" y="4550233"/>
            <a:ext cx="45339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F201-A293-590D-97D2-6904A8108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3">
            <a:extLst>
              <a:ext uri="{FF2B5EF4-FFF2-40B4-BE49-F238E27FC236}">
                <a16:creationId xmlns:a16="http://schemas.microsoft.com/office/drawing/2014/main" id="{1F32BC43-5D17-326F-FB3A-E68CA8FF1B08}"/>
              </a:ext>
            </a:extLst>
          </p:cNvPr>
          <p:cNvSpPr/>
          <p:nvPr/>
        </p:nvSpPr>
        <p:spPr>
          <a:xfrm>
            <a:off x="804581" y="3407769"/>
            <a:ext cx="340162" cy="389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AFD1E2C-5C65-5D20-0B96-58C4B14D776A}"/>
              </a:ext>
            </a:extLst>
          </p:cNvPr>
          <p:cNvSpPr/>
          <p:nvPr/>
        </p:nvSpPr>
        <p:spPr>
          <a:xfrm>
            <a:off x="1151147" y="883213"/>
            <a:ext cx="5899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Multi-Stage Builds – Build Efficiently, Run Lean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FBB2AA-E08A-28CE-4E2F-3D84167B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66" y="3844570"/>
            <a:ext cx="5642954" cy="4076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545830-EE68-8E69-F934-365C11117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784" t="88839" r="16112" b="3906"/>
          <a:stretch/>
        </p:blipFill>
        <p:spPr>
          <a:xfrm>
            <a:off x="7023677" y="6635046"/>
            <a:ext cx="1198653" cy="479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9D35C3-3195-A846-4E47-5BEF1443474B}"/>
              </a:ext>
            </a:extLst>
          </p:cNvPr>
          <p:cNvSpPr/>
          <p:nvPr/>
        </p:nvSpPr>
        <p:spPr>
          <a:xfrm>
            <a:off x="7023677" y="6635046"/>
            <a:ext cx="1198653" cy="47946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E03574-C57D-EDF5-3334-128F104A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049" y="1715101"/>
            <a:ext cx="3859058" cy="1956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B61D59-B217-D93C-3297-96FE02E44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475" y="7362170"/>
            <a:ext cx="4458385" cy="847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ECFABB-4A8B-3798-F85E-3AE0C499F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475" y="3733993"/>
            <a:ext cx="4438258" cy="36281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1564B9-A464-B2B8-B2B8-FBD7E590B7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584" t="59309" r="10457" b="16203"/>
          <a:stretch/>
        </p:blipFill>
        <p:spPr>
          <a:xfrm>
            <a:off x="13406877" y="7030913"/>
            <a:ext cx="993767" cy="3312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41B41CF-A16E-28C0-1CF2-1B437E72985D}"/>
              </a:ext>
            </a:extLst>
          </p:cNvPr>
          <p:cNvSpPr/>
          <p:nvPr/>
        </p:nvSpPr>
        <p:spPr>
          <a:xfrm>
            <a:off x="13406877" y="7033744"/>
            <a:ext cx="993767" cy="3284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C47F14-AD01-E58A-4E0C-8C5F7C49B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966" y="1767163"/>
            <a:ext cx="3506226" cy="183557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D7B298-330D-C67E-AA95-839F6CA901AA}"/>
              </a:ext>
            </a:extLst>
          </p:cNvPr>
          <p:cNvCxnSpPr/>
          <p:nvPr/>
        </p:nvCxnSpPr>
        <p:spPr>
          <a:xfrm flipV="1">
            <a:off x="6082126" y="6909717"/>
            <a:ext cx="1198654" cy="67809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73DDD6-1748-B738-3B4D-D6EF2ECD0063}"/>
              </a:ext>
            </a:extLst>
          </p:cNvPr>
          <p:cNvCxnSpPr>
            <a:cxnSpLocks/>
          </p:cNvCxnSpPr>
          <p:nvPr/>
        </p:nvCxnSpPr>
        <p:spPr>
          <a:xfrm flipV="1">
            <a:off x="12754105" y="7248764"/>
            <a:ext cx="869428" cy="79150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Left Brace 3">
            <a:extLst>
              <a:ext uri="{FF2B5EF4-FFF2-40B4-BE49-F238E27FC236}">
                <a16:creationId xmlns:a16="http://schemas.microsoft.com/office/drawing/2014/main" id="{1D6C6DAD-E7D9-0354-BDD7-13809C4E9504}"/>
              </a:ext>
            </a:extLst>
          </p:cNvPr>
          <p:cNvSpPr/>
          <p:nvPr/>
        </p:nvSpPr>
        <p:spPr>
          <a:xfrm>
            <a:off x="1045091" y="4438436"/>
            <a:ext cx="340162" cy="2196610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18CCA7E-4B7E-5776-CA0E-D20830EF73D6}"/>
              </a:ext>
            </a:extLst>
          </p:cNvPr>
          <p:cNvSpPr/>
          <p:nvPr/>
        </p:nvSpPr>
        <p:spPr>
          <a:xfrm>
            <a:off x="8509615" y="3732214"/>
            <a:ext cx="340162" cy="173363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35520CE-E5DC-A5A1-31D4-9999CCABC8DC}"/>
              </a:ext>
            </a:extLst>
          </p:cNvPr>
          <p:cNvSpPr/>
          <p:nvPr/>
        </p:nvSpPr>
        <p:spPr>
          <a:xfrm>
            <a:off x="8509615" y="5462903"/>
            <a:ext cx="340162" cy="173363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 14">
            <a:extLst>
              <a:ext uri="{FF2B5EF4-FFF2-40B4-BE49-F238E27FC236}">
                <a16:creationId xmlns:a16="http://schemas.microsoft.com/office/drawing/2014/main" id="{DDCC30BB-2EEA-F9B2-60C9-365B1B463E91}"/>
              </a:ext>
            </a:extLst>
          </p:cNvPr>
          <p:cNvSpPr/>
          <p:nvPr/>
        </p:nvSpPr>
        <p:spPr>
          <a:xfrm>
            <a:off x="29963" y="5369160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Container</a:t>
            </a:r>
            <a:endParaRPr lang="en-US" sz="21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62E14ABA-3104-14B2-E824-FF98F3565F01}"/>
              </a:ext>
            </a:extLst>
          </p:cNvPr>
          <p:cNvSpPr/>
          <p:nvPr/>
        </p:nvSpPr>
        <p:spPr>
          <a:xfrm>
            <a:off x="7460644" y="4409430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Container</a:t>
            </a:r>
            <a:endParaRPr lang="en-US" sz="2100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4985CF17-AEAE-FFC9-6986-83D9D488D05A}"/>
              </a:ext>
            </a:extLst>
          </p:cNvPr>
          <p:cNvSpPr/>
          <p:nvPr/>
        </p:nvSpPr>
        <p:spPr>
          <a:xfrm>
            <a:off x="7437223" y="6156301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Container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943764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3B32-EA5D-6943-4686-DA1A7DA3B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3">
            <a:extLst>
              <a:ext uri="{FF2B5EF4-FFF2-40B4-BE49-F238E27FC236}">
                <a16:creationId xmlns:a16="http://schemas.microsoft.com/office/drawing/2014/main" id="{B0450B43-AFBF-9E61-F798-437A0B515098}"/>
              </a:ext>
            </a:extLst>
          </p:cNvPr>
          <p:cNvSpPr/>
          <p:nvPr/>
        </p:nvSpPr>
        <p:spPr>
          <a:xfrm>
            <a:off x="979242" y="5714317"/>
            <a:ext cx="340162" cy="389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E693774-7836-70FB-73AA-5386A7F132A6}"/>
              </a:ext>
            </a:extLst>
          </p:cNvPr>
          <p:cNvSpPr/>
          <p:nvPr/>
        </p:nvSpPr>
        <p:spPr>
          <a:xfrm>
            <a:off x="1151147" y="883213"/>
            <a:ext cx="116671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Kubernetes – Advanced Container Orchestration</a:t>
            </a:r>
            <a:endParaRPr lang="en-US" sz="4450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9C0ADAE7-65D4-3B73-97F0-2F56553AD2EC}"/>
              </a:ext>
            </a:extLst>
          </p:cNvPr>
          <p:cNvSpPr/>
          <p:nvPr/>
        </p:nvSpPr>
        <p:spPr>
          <a:xfrm>
            <a:off x="1319404" y="1915537"/>
            <a:ext cx="10493108" cy="5430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Automates deployment, scaling, and management of containerized apps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Designed for production environments with high availability and resilience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Components: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Pod – Smallest deployable unit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 – Defines scaling and versioning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Service – Exposes your app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Ingress – Manages HTTP routing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</a:t>
            </a: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Cases: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Cloud-native apps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microservices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Production-grade workloads</a:t>
            </a:r>
          </a:p>
        </p:txBody>
      </p:sp>
      <p:pic>
        <p:nvPicPr>
          <p:cNvPr id="5122" name="Picture 2" descr="‪Kubernetes: What You Need to Know ▷▷ ConciseBlog‬‏">
            <a:extLst>
              <a:ext uri="{FF2B5EF4-FFF2-40B4-BE49-F238E27FC236}">
                <a16:creationId xmlns:a16="http://schemas.microsoft.com/office/drawing/2014/main" id="{53763C67-604B-DD28-EE2B-905E4B41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773" y="5827332"/>
            <a:ext cx="3922829" cy="219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596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0F64-3824-E918-2AC7-E8B28314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3">
            <a:extLst>
              <a:ext uri="{FF2B5EF4-FFF2-40B4-BE49-F238E27FC236}">
                <a16:creationId xmlns:a16="http://schemas.microsoft.com/office/drawing/2014/main" id="{224F444D-D78D-09CA-358D-C40E900DB32A}"/>
              </a:ext>
            </a:extLst>
          </p:cNvPr>
          <p:cNvSpPr/>
          <p:nvPr/>
        </p:nvSpPr>
        <p:spPr>
          <a:xfrm>
            <a:off x="1020784" y="5741401"/>
            <a:ext cx="340162" cy="389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4F3938F-8137-517F-D6A1-C9DB1E4F0072}"/>
              </a:ext>
            </a:extLst>
          </p:cNvPr>
          <p:cNvSpPr/>
          <p:nvPr/>
        </p:nvSpPr>
        <p:spPr>
          <a:xfrm>
            <a:off x="1151147" y="883213"/>
            <a:ext cx="116671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FCC30-D196-E30B-B0CE-E1C8ED0D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6" t="1274"/>
          <a:stretch/>
        </p:blipFill>
        <p:spPr>
          <a:xfrm>
            <a:off x="11472350" y="2811623"/>
            <a:ext cx="2360860" cy="4243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82DAA1-40F4-D527-D8DD-835526229FF5}"/>
              </a:ext>
            </a:extLst>
          </p:cNvPr>
          <p:cNvSpPr/>
          <p:nvPr/>
        </p:nvSpPr>
        <p:spPr>
          <a:xfrm>
            <a:off x="11472351" y="2811623"/>
            <a:ext cx="2360860" cy="42432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 14">
            <a:extLst>
              <a:ext uri="{FF2B5EF4-FFF2-40B4-BE49-F238E27FC236}">
                <a16:creationId xmlns:a16="http://schemas.microsoft.com/office/drawing/2014/main" id="{CCFA6662-B764-C4B2-F1D5-4A820EDA9366}"/>
              </a:ext>
            </a:extLst>
          </p:cNvPr>
          <p:cNvSpPr/>
          <p:nvPr/>
        </p:nvSpPr>
        <p:spPr>
          <a:xfrm>
            <a:off x="979243" y="2070773"/>
            <a:ext cx="4314704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Are Replicas in Kubernetes?</a:t>
            </a:r>
            <a:endParaRPr lang="en-US" sz="24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F3B5A965-3365-8CE6-062D-293ECE72FBA8}"/>
              </a:ext>
            </a:extLst>
          </p:cNvPr>
          <p:cNvSpPr/>
          <p:nvPr/>
        </p:nvSpPr>
        <p:spPr>
          <a:xfrm>
            <a:off x="979243" y="2429352"/>
            <a:ext cx="10493108" cy="5430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replica is an instance (copy) of a Pod – a running container with the same application code.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main purposes are: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Scaling – Handle more traffic by distributing load across multiple copies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Redundancy – If one Pod fails, Kubernetes replaces it automatically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 Balancing – A Service automatically distributes traffic among replicas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availability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Automatic recovery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Adaptability to changing traffic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4E6A1EA6-E1B6-461D-1E4D-1D7645EE5905}"/>
              </a:ext>
            </a:extLst>
          </p:cNvPr>
          <p:cNvSpPr/>
          <p:nvPr/>
        </p:nvSpPr>
        <p:spPr>
          <a:xfrm>
            <a:off x="841210" y="867992"/>
            <a:ext cx="116671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Kubernetes – </a:t>
            </a:r>
            <a:r>
              <a:rPr lang="en-US" sz="4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Replicas</a:t>
            </a:r>
            <a:endParaRPr lang="en-US" sz="4450" dirty="0"/>
          </a:p>
        </p:txBody>
      </p:sp>
      <p:sp>
        <p:nvSpPr>
          <p:cNvPr id="4" name="Text 14">
            <a:extLst>
              <a:ext uri="{FF2B5EF4-FFF2-40B4-BE49-F238E27FC236}">
                <a16:creationId xmlns:a16="http://schemas.microsoft.com/office/drawing/2014/main" id="{A2BF517A-A151-3E1C-2D30-B9804A26BF86}"/>
              </a:ext>
            </a:extLst>
          </p:cNvPr>
          <p:cNvSpPr/>
          <p:nvPr/>
        </p:nvSpPr>
        <p:spPr>
          <a:xfrm>
            <a:off x="12574179" y="3155983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identical 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Pods</a:t>
            </a:r>
            <a:endParaRPr lang="en-US" sz="2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29848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40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3141821"/>
            <a:ext cx="8251031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Current and Future Improvements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6725" y="4094559"/>
            <a:ext cx="4353066" cy="1846064"/>
          </a:xfrm>
          <a:prstGeom prst="roundRect">
            <a:avLst>
              <a:gd name="adj" fmla="val 1004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5" name="Text 2"/>
          <p:cNvSpPr/>
          <p:nvPr/>
        </p:nvSpPr>
        <p:spPr>
          <a:xfrm>
            <a:off x="824281" y="430053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Serverless Containers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92961" y="4745950"/>
            <a:ext cx="4258745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 containers without managing servers. Automatically scale down to zero when idle.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5185767" y="4094559"/>
            <a:ext cx="4258747" cy="1846064"/>
          </a:xfrm>
          <a:prstGeom prst="roundRect">
            <a:avLst>
              <a:gd name="adj" fmla="val 1004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8" name="Text 5"/>
          <p:cNvSpPr/>
          <p:nvPr/>
        </p:nvSpPr>
        <p:spPr>
          <a:xfrm>
            <a:off x="5391745" y="4300538"/>
            <a:ext cx="2900601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Security Enhancements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5391745" y="4745950"/>
            <a:ext cx="384679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Isolated runtimes, digital signatures for images, and kernel-level security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9650492" y="4094559"/>
            <a:ext cx="4258747" cy="1846064"/>
          </a:xfrm>
          <a:prstGeom prst="roundRect">
            <a:avLst>
              <a:gd name="adj" fmla="val 1004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1" name="Text 8"/>
          <p:cNvSpPr/>
          <p:nvPr/>
        </p:nvSpPr>
        <p:spPr>
          <a:xfrm>
            <a:off x="9856470" y="430053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Orchestration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9773341" y="4745950"/>
            <a:ext cx="4258747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AI to optimize scaling, detect failures, predict resource usage, and manage rollouts with zero downtime.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26725" y="6146602"/>
            <a:ext cx="6585486" cy="1713128"/>
          </a:xfrm>
          <a:prstGeom prst="roundRect">
            <a:avLst>
              <a:gd name="adj" fmla="val 1222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4" name="Text 11"/>
          <p:cNvSpPr/>
          <p:nvPr/>
        </p:nvSpPr>
        <p:spPr>
          <a:xfrm>
            <a:off x="885925" y="635258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Standardization &amp; Interoperability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885925" y="6797993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Initiatives like OCI (Open Container Initiative) aim to ensure containers run the same across platforms – cloud, on-premises, or edge.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7418189" y="6146602"/>
            <a:ext cx="6491168" cy="1713128"/>
          </a:xfrm>
          <a:prstGeom prst="roundRect">
            <a:avLst>
              <a:gd name="adj" fmla="val 1222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7" name="Text 14"/>
          <p:cNvSpPr/>
          <p:nvPr/>
        </p:nvSpPr>
        <p:spPr>
          <a:xfrm>
            <a:off x="7624167" y="635258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Containers on the Edge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624167" y="6797993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Running lightweight containers on edge devices (IoT, remote sensors, cameras) for real-time local processing.</a:t>
            </a:r>
            <a:endParaRPr lang="en-US" sz="200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B8130FCC-EBE6-2417-2A8C-BADF88E46F8B}"/>
              </a:ext>
            </a:extLst>
          </p:cNvPr>
          <p:cNvSpPr/>
          <p:nvPr/>
        </p:nvSpPr>
        <p:spPr>
          <a:xfrm>
            <a:off x="12790981" y="4461451"/>
            <a:ext cx="108153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chemeClr val="accent2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(</a:t>
            </a:r>
            <a:r>
              <a:rPr lang="en-US" sz="1200" dirty="0">
                <a:solidFill>
                  <a:schemeClr val="accent2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AI-Driven</a:t>
            </a:r>
            <a:r>
              <a:rPr lang="en-US" dirty="0">
                <a:solidFill>
                  <a:schemeClr val="accent2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7" name="Shape 0">
            <a:extLst>
              <a:ext uri="{FF2B5EF4-FFF2-40B4-BE49-F238E27FC236}">
                <a16:creationId xmlns:a16="http://schemas.microsoft.com/office/drawing/2014/main" id="{CDD622F7-037D-9615-0947-3D655EE6E4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1151147" y="883213"/>
            <a:ext cx="5899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Are Containers?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889048" y="223373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6" name="Text 3"/>
          <p:cNvSpPr/>
          <p:nvPr/>
        </p:nvSpPr>
        <p:spPr>
          <a:xfrm>
            <a:off x="974118" y="2318745"/>
            <a:ext cx="340162" cy="389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68887" y="2311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Definition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568887" y="2705666"/>
            <a:ext cx="9001220" cy="914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Containers are standardized units of software. They package code and dependencies together.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568887" y="39127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568887" y="4306728"/>
            <a:ext cx="8761154" cy="914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Unlike virtual machines, containers share the host OS kernel. They run as isolated processes.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889048" y="544050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14" name="Text 11"/>
          <p:cNvSpPr/>
          <p:nvPr/>
        </p:nvSpPr>
        <p:spPr>
          <a:xfrm>
            <a:off x="981066" y="552551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68886" y="5528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Efficiency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1568886" y="5927987"/>
            <a:ext cx="8877747" cy="914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Containers use namespace isolation and resource limits. Their footprint is much smaller than VMs.</a:t>
            </a:r>
            <a:endParaRPr lang="en-US" sz="2000" dirty="0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9B413D3C-932F-B783-E46D-B920E6C2FB08}"/>
              </a:ext>
            </a:extLst>
          </p:cNvPr>
          <p:cNvSpPr/>
          <p:nvPr/>
        </p:nvSpPr>
        <p:spPr>
          <a:xfrm>
            <a:off x="889048" y="38347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825B69B3-2B37-6614-66C9-C50EC2A2231D}"/>
              </a:ext>
            </a:extLst>
          </p:cNvPr>
          <p:cNvSpPr/>
          <p:nvPr/>
        </p:nvSpPr>
        <p:spPr>
          <a:xfrm>
            <a:off x="974118" y="391977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326CC765-D7D3-9B94-2C31-A934DAC7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6" name="Shape 0">
            <a:extLst>
              <a:ext uri="{FF2B5EF4-FFF2-40B4-BE49-F238E27FC236}">
                <a16:creationId xmlns:a16="http://schemas.microsoft.com/office/drawing/2014/main" id="{1C3AEE1F-25B4-8943-68F0-EA8DB21E80E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" name="Text 0"/>
          <p:cNvSpPr/>
          <p:nvPr/>
        </p:nvSpPr>
        <p:spPr>
          <a:xfrm>
            <a:off x="3545585" y="1450423"/>
            <a:ext cx="6473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Containers Before and After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70491" y="3294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Before Containers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1070491" y="37278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Applications faced the "works on my machine" problem.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70491" y="44115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Environment inconsistencies between systems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70491" y="48537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Complex dependency management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70491" y="52959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Long setup times for new developers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70491" y="57381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Unpredictable deployment behavior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8417520" y="3294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After Containers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8417520" y="37518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Consistent environments across all stages.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8417521" y="44115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Package everything needed in one unit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417521" y="48537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Isolated from host system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417521" y="52959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Same behavior everywhere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8417521" y="57381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Fast, reliable deployments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43F937F5-44DC-6D6C-7C4D-CB9B0F51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9" name="Shape 0">
            <a:extLst>
              <a:ext uri="{FF2B5EF4-FFF2-40B4-BE49-F238E27FC236}">
                <a16:creationId xmlns:a16="http://schemas.microsoft.com/office/drawing/2014/main" id="{6F5D8237-F919-21F4-A8CD-F7C8B1502D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he-IL" sz="2400"/>
          </a:p>
        </p:txBody>
      </p:sp>
      <p:sp>
        <p:nvSpPr>
          <p:cNvPr id="2" name="Text 0"/>
          <p:cNvSpPr/>
          <p:nvPr/>
        </p:nvSpPr>
        <p:spPr>
          <a:xfrm>
            <a:off x="1072303" y="561380"/>
            <a:ext cx="5138857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Docker Concepts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03" y="1630382"/>
            <a:ext cx="508992" cy="508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4892" y="1725811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Images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784892" y="2170289"/>
            <a:ext cx="1249239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Read-only templates with OS, code, and dependencies.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303" y="2934653"/>
            <a:ext cx="508992" cy="5089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84892" y="3019901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Containers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784892" y="3460194"/>
            <a:ext cx="1249239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Running instances of images with isolated processes.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03" y="4228743"/>
            <a:ext cx="508992" cy="5089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4892" y="4313992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Dockerfile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1784892" y="4754285"/>
            <a:ext cx="1249239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Blueprint text file for building custom images.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03" y="5522833"/>
            <a:ext cx="508992" cy="5089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84892" y="5608082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Volumes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784892" y="6048375"/>
            <a:ext cx="1249239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Persistent data storage outside the container lifecycle.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303" y="6816923"/>
            <a:ext cx="508992" cy="50899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84892" y="6902172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Ports</a:t>
            </a:r>
            <a:endParaRPr lang="en-US" sz="2800" dirty="0"/>
          </a:p>
        </p:txBody>
      </p:sp>
      <p:sp>
        <p:nvSpPr>
          <p:cNvPr id="17" name="Text 10"/>
          <p:cNvSpPr/>
          <p:nvPr/>
        </p:nvSpPr>
        <p:spPr>
          <a:xfrm>
            <a:off x="1784892" y="7342465"/>
            <a:ext cx="1249239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Communication channels between containers and host.</a:t>
            </a:r>
            <a:endParaRPr lang="en-US" sz="2000" dirty="0"/>
          </a:p>
        </p:txBody>
      </p:sp>
      <p:pic>
        <p:nvPicPr>
          <p:cNvPr id="1026" name="Picture 2" descr="Docker: Node.js">
            <a:extLst>
              <a:ext uri="{FF2B5EF4-FFF2-40B4-BE49-F238E27FC236}">
                <a16:creationId xmlns:a16="http://schemas.microsoft.com/office/drawing/2014/main" id="{6C6D9F96-4665-A566-C7EF-725F86B4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84C1FA"/>
              </a:clrFrom>
              <a:clrTo>
                <a:srgbClr val="84C1F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044" y="1060489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486-ADE1-ECDD-6006-4E45265B2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3">
            <a:extLst>
              <a:ext uri="{FF2B5EF4-FFF2-40B4-BE49-F238E27FC236}">
                <a16:creationId xmlns:a16="http://schemas.microsoft.com/office/drawing/2014/main" id="{B82A27C7-3922-ADAE-CDB0-B3777FAFA267}"/>
              </a:ext>
            </a:extLst>
          </p:cNvPr>
          <p:cNvSpPr/>
          <p:nvPr/>
        </p:nvSpPr>
        <p:spPr>
          <a:xfrm>
            <a:off x="8449322" y="1540416"/>
            <a:ext cx="5660388" cy="1798655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8" name="Shape 13">
            <a:extLst>
              <a:ext uri="{FF2B5EF4-FFF2-40B4-BE49-F238E27FC236}">
                <a16:creationId xmlns:a16="http://schemas.microsoft.com/office/drawing/2014/main" id="{7C66D30A-4F78-3E18-B220-74B1BE14EFAF}"/>
              </a:ext>
            </a:extLst>
          </p:cNvPr>
          <p:cNvSpPr/>
          <p:nvPr/>
        </p:nvSpPr>
        <p:spPr>
          <a:xfrm>
            <a:off x="414932" y="1540416"/>
            <a:ext cx="7742750" cy="1798655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E0832FD-E44F-C18D-48B7-56416F212260}"/>
              </a:ext>
            </a:extLst>
          </p:cNvPr>
          <p:cNvSpPr/>
          <p:nvPr/>
        </p:nvSpPr>
        <p:spPr>
          <a:xfrm>
            <a:off x="805162" y="753060"/>
            <a:ext cx="11988738" cy="783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Volumes Example</a:t>
            </a:r>
            <a:endParaRPr lang="en-US" sz="4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4118C30-2AD6-CF49-042C-B1CAC6FFFA90}"/>
              </a:ext>
            </a:extLst>
          </p:cNvPr>
          <p:cNvSpPr/>
          <p:nvPr/>
        </p:nvSpPr>
        <p:spPr>
          <a:xfrm>
            <a:off x="800397" y="1659543"/>
            <a:ext cx="485254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Dockerfile</a:t>
            </a:r>
            <a:endParaRPr lang="en-US" sz="21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0CDBF04-56FA-A601-75DE-F69F25A74226}"/>
              </a:ext>
            </a:extLst>
          </p:cNvPr>
          <p:cNvSpPr/>
          <p:nvPr/>
        </p:nvSpPr>
        <p:spPr>
          <a:xfrm>
            <a:off x="805161" y="2066336"/>
            <a:ext cx="5945399" cy="1272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# Create a </a:t>
            </a:r>
            <a:r>
              <a:rPr lang="en-US" sz="1650" dirty="0" err="1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BusyBox</a:t>
            </a:r>
            <a:r>
              <a:rPr lang="en-US" sz="1650" dirty="0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container that writes the date to a file every 5 seconds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run -d -v logs:/data 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busybox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-c \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"while true; do echo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>
                <a:solidFill>
                  <a:schemeClr val="accent2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$(date) 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&gt;&gt; /data/log.txt; sleep 5; done"</a:t>
            </a:r>
            <a:endParaRPr lang="en-US" sz="16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2E53274-71AE-B9A0-3685-AE1211751E03}"/>
              </a:ext>
            </a:extLst>
          </p:cNvPr>
          <p:cNvSpPr/>
          <p:nvPr/>
        </p:nvSpPr>
        <p:spPr>
          <a:xfrm>
            <a:off x="8876047" y="1719672"/>
            <a:ext cx="485254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&amp; Run</a:t>
            </a:r>
            <a:endParaRPr lang="en-US" sz="21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8D0A8AC-E26E-19DC-10A1-3540AB127823}"/>
              </a:ext>
            </a:extLst>
          </p:cNvPr>
          <p:cNvSpPr/>
          <p:nvPr/>
        </p:nvSpPr>
        <p:spPr>
          <a:xfrm>
            <a:off x="8876047" y="2066336"/>
            <a:ext cx="5660387" cy="930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# Check that the content was saved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run </a:t>
            </a:r>
            <a:r>
              <a:rPr lang="en-US" sz="1650" dirty="0">
                <a:solidFill>
                  <a:schemeClr val="accent2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--rm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-v logs:/data 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busybox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>
                <a:solidFill>
                  <a:schemeClr val="accent2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/data/log.txt</a:t>
            </a:r>
            <a:endParaRPr lang="en-US" sz="1650" dirty="0"/>
          </a:p>
        </p:txBody>
      </p:sp>
      <p:sp>
        <p:nvSpPr>
          <p:cNvPr id="2" name="Shape 13">
            <a:extLst>
              <a:ext uri="{FF2B5EF4-FFF2-40B4-BE49-F238E27FC236}">
                <a16:creationId xmlns:a16="http://schemas.microsoft.com/office/drawing/2014/main" id="{68B86F56-8998-5792-E081-AEE923A49AEE}"/>
              </a:ext>
            </a:extLst>
          </p:cNvPr>
          <p:cNvSpPr/>
          <p:nvPr/>
        </p:nvSpPr>
        <p:spPr>
          <a:xfrm>
            <a:off x="414932" y="4446994"/>
            <a:ext cx="4852547" cy="3350823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9DC1B55-1BE7-5CEC-F373-790AB3E80419}"/>
              </a:ext>
            </a:extLst>
          </p:cNvPr>
          <p:cNvSpPr/>
          <p:nvPr/>
        </p:nvSpPr>
        <p:spPr>
          <a:xfrm>
            <a:off x="800398" y="4689409"/>
            <a:ext cx="319625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flsk_app.py</a:t>
            </a:r>
            <a:endParaRPr lang="en-US" sz="21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8F29C36D-6974-7D8A-8E06-90DCE083FC1B}"/>
              </a:ext>
            </a:extLst>
          </p:cNvPr>
          <p:cNvSpPr/>
          <p:nvPr/>
        </p:nvSpPr>
        <p:spPr>
          <a:xfrm>
            <a:off x="805162" y="5096202"/>
            <a:ext cx="4075064" cy="2824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030A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flask </a:t>
            </a:r>
            <a:r>
              <a:rPr lang="en-US" sz="1650" dirty="0">
                <a:solidFill>
                  <a:srgbClr val="7030A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Flaskapp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= Flask(__name__)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B0F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@app.route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("/")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030A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>
                <a:solidFill>
                  <a:srgbClr val="00B0F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hello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():   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</a:t>
            </a:r>
            <a:r>
              <a:rPr lang="en-US" sz="1650" dirty="0">
                <a:solidFill>
                  <a:srgbClr val="7030A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"Hello from Flask inside Docker!"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030A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if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__name__ == </a:t>
            </a:r>
            <a:r>
              <a:rPr lang="en-US" sz="1650" dirty="0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"__main__"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</a:t>
            </a:r>
            <a:r>
              <a:rPr lang="en-US" sz="16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app.run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(host=</a:t>
            </a:r>
            <a:r>
              <a:rPr lang="en-US" sz="1650" dirty="0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"0.0.0.0"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port=</a:t>
            </a:r>
            <a:r>
              <a:rPr lang="en-US" sz="1650" dirty="0">
                <a:solidFill>
                  <a:schemeClr val="accent2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5000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</a:t>
            </a:r>
            <a:endParaRPr lang="en-US" sz="1650" dirty="0"/>
          </a:p>
        </p:txBody>
      </p:sp>
      <p:sp>
        <p:nvSpPr>
          <p:cNvPr id="11" name="Shape 13">
            <a:extLst>
              <a:ext uri="{FF2B5EF4-FFF2-40B4-BE49-F238E27FC236}">
                <a16:creationId xmlns:a16="http://schemas.microsoft.com/office/drawing/2014/main" id="{B8817CD0-A576-0A4B-F555-73893FC4DDC2}"/>
              </a:ext>
            </a:extLst>
          </p:cNvPr>
          <p:cNvSpPr/>
          <p:nvPr/>
        </p:nvSpPr>
        <p:spPr>
          <a:xfrm>
            <a:off x="5542982" y="4446994"/>
            <a:ext cx="4145612" cy="3350823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A2969760-5D52-C34A-568A-C68E26BD9365}"/>
              </a:ext>
            </a:extLst>
          </p:cNvPr>
          <p:cNvSpPr/>
          <p:nvPr/>
        </p:nvSpPr>
        <p:spPr>
          <a:xfrm>
            <a:off x="5933211" y="4683798"/>
            <a:ext cx="485254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Dockerfile</a:t>
            </a:r>
            <a:endParaRPr lang="en-US" sz="21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2A5B5A13-CBB7-34F8-EBD9-AB30ED2ADE2D}"/>
              </a:ext>
            </a:extLst>
          </p:cNvPr>
          <p:cNvSpPr/>
          <p:nvPr/>
        </p:nvSpPr>
        <p:spPr>
          <a:xfrm>
            <a:off x="5933650" y="5096202"/>
            <a:ext cx="3459173" cy="1928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python:3.10-slim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WORKDIR /app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COPY app.py .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 pip install flask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EXPOSE 5000CMD ["python", "app.py"]</a:t>
            </a:r>
            <a:endParaRPr lang="en-US" sz="1650" dirty="0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0AD782C7-B539-75B3-3604-66C827EEBD08}"/>
              </a:ext>
            </a:extLst>
          </p:cNvPr>
          <p:cNvSpPr/>
          <p:nvPr/>
        </p:nvSpPr>
        <p:spPr>
          <a:xfrm>
            <a:off x="9964098" y="4446994"/>
            <a:ext cx="4145612" cy="3350823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21850A09-E882-3D4F-8E7B-92B0A964B9BD}"/>
              </a:ext>
            </a:extLst>
          </p:cNvPr>
          <p:cNvSpPr/>
          <p:nvPr/>
        </p:nvSpPr>
        <p:spPr>
          <a:xfrm>
            <a:off x="10354328" y="5044832"/>
            <a:ext cx="3351526" cy="1928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sv-SE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build -t flask-demo .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sv-SE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run -p 8080:5000 flask-demo</a:t>
            </a:r>
            <a:endParaRPr lang="en-US" sz="1650" dirty="0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BD91BFD1-5D40-139C-D17F-4E4EDC8008D7}"/>
              </a:ext>
            </a:extLst>
          </p:cNvPr>
          <p:cNvSpPr/>
          <p:nvPr/>
        </p:nvSpPr>
        <p:spPr>
          <a:xfrm>
            <a:off x="10354329" y="4685971"/>
            <a:ext cx="285823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&amp; Run</a:t>
            </a:r>
            <a:endParaRPr lang="en-US" sz="2100" dirty="0"/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5C77FE60-C33D-75CB-0117-A8AB4409F6FD}"/>
              </a:ext>
            </a:extLst>
          </p:cNvPr>
          <p:cNvSpPr/>
          <p:nvPr/>
        </p:nvSpPr>
        <p:spPr>
          <a:xfrm>
            <a:off x="805162" y="3663799"/>
            <a:ext cx="11988738" cy="783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Port Example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2536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004"/>
            <a:ext cx="8383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Advantages and Disadvantages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Advantages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53159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 portability across all environments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57581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Sub-second startup times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62002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Highly resource-efficient operation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3790" y="66424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Perfect fit for microservices architecture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99521" y="473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Disadvantages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599521" y="53159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Less isolation than virtual machines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99521" y="57581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Potential kernel-level security vulnerabilities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599521" y="62002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Steeper learning curve for teams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599521" y="66424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More complex debugging workflows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Use Docker?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Consistency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"Works on my machine" problem eliminated.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Speed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 in seconds instead of minutes.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Efficiency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 4-10x more applications per server.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CI/CD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Simplified development pipelines.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601385"/>
            <a:ext cx="6301740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Docker in the Real World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5453" y="1612940"/>
            <a:ext cx="492085" cy="492085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27" y="1653897"/>
            <a:ext cx="328017" cy="4100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76256" y="1688068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Local Development: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476256" y="2160984"/>
            <a:ext cx="2959060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Spin up a PostgreSQL or MongoDB instance in seconds without installation hassles</a:t>
            </a:r>
            <a:endParaRPr lang="en-US" dirty="0"/>
          </a:p>
        </p:txBody>
      </p:sp>
      <p:sp>
        <p:nvSpPr>
          <p:cNvPr id="8" name="Shape 4"/>
          <p:cNvSpPr/>
          <p:nvPr/>
        </p:nvSpPr>
        <p:spPr>
          <a:xfrm>
            <a:off x="4708684" y="1612940"/>
            <a:ext cx="492085" cy="492085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658" y="1653897"/>
            <a:ext cx="328017" cy="4100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19487" y="1688068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CI/CD Pipeline: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5419487" y="2160984"/>
            <a:ext cx="2959060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 automated tests in clean, consistent environments for each build</a:t>
            </a:r>
            <a:endParaRPr lang="en-US" dirty="0"/>
          </a:p>
        </p:txBody>
      </p:sp>
      <p:sp>
        <p:nvSpPr>
          <p:cNvPr id="12" name="Shape 7"/>
          <p:cNvSpPr/>
          <p:nvPr/>
        </p:nvSpPr>
        <p:spPr>
          <a:xfrm>
            <a:off x="765453" y="4029676"/>
            <a:ext cx="492085" cy="492085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27" y="4070633"/>
            <a:ext cx="328017" cy="4100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76256" y="411480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Cloud Deployment: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1476256" y="4620749"/>
            <a:ext cx="2959060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Seamlessly transfer applications between Kubernetes, ECS, or Docker Compose</a:t>
            </a:r>
            <a:endParaRPr lang="en-US" dirty="0"/>
          </a:p>
        </p:txBody>
      </p:sp>
      <p:sp>
        <p:nvSpPr>
          <p:cNvPr id="16" name="Shape 10"/>
          <p:cNvSpPr/>
          <p:nvPr/>
        </p:nvSpPr>
        <p:spPr>
          <a:xfrm>
            <a:off x="4708684" y="3998119"/>
            <a:ext cx="492085" cy="492085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0658" y="4039076"/>
            <a:ext cx="328017" cy="41005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419486" y="4073248"/>
            <a:ext cx="3216235" cy="37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Sandbox Environments:</a:t>
            </a:r>
            <a:endParaRPr lang="en-US" sz="2400" dirty="0"/>
          </a:p>
        </p:txBody>
      </p:sp>
      <p:sp>
        <p:nvSpPr>
          <p:cNvPr id="19" name="Text 12"/>
          <p:cNvSpPr/>
          <p:nvPr/>
        </p:nvSpPr>
        <p:spPr>
          <a:xfrm>
            <a:off x="5419487" y="4620749"/>
            <a:ext cx="2959060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Execute untrusted code safely with resource limits and isolation</a:t>
            </a:r>
            <a:endParaRPr lang="en-US" dirty="0"/>
          </a:p>
        </p:txBody>
      </p:sp>
      <p:sp>
        <p:nvSpPr>
          <p:cNvPr id="20" name="Shape 13"/>
          <p:cNvSpPr/>
          <p:nvPr/>
        </p:nvSpPr>
        <p:spPr>
          <a:xfrm>
            <a:off x="765453" y="6383298"/>
            <a:ext cx="492085" cy="492085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27" y="6424255"/>
            <a:ext cx="328017" cy="410051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476256" y="6458426"/>
            <a:ext cx="319301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Full-Stack Development:</a:t>
            </a:r>
            <a:endParaRPr lang="en-US" sz="2400" dirty="0"/>
          </a:p>
        </p:txBody>
      </p:sp>
      <p:sp>
        <p:nvSpPr>
          <p:cNvPr id="23" name="Text 15"/>
          <p:cNvSpPr/>
          <p:nvPr/>
        </p:nvSpPr>
        <p:spPr>
          <a:xfrm>
            <a:off x="1476256" y="6931343"/>
            <a:ext cx="6902291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 React frontend, Node.js API, and MySQL database containers with a single command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3">
            <a:extLst>
              <a:ext uri="{FF2B5EF4-FFF2-40B4-BE49-F238E27FC236}">
                <a16:creationId xmlns:a16="http://schemas.microsoft.com/office/drawing/2014/main" id="{42CE85F4-BA73-D138-1CF7-0E13B13D2735}"/>
              </a:ext>
            </a:extLst>
          </p:cNvPr>
          <p:cNvSpPr/>
          <p:nvPr/>
        </p:nvSpPr>
        <p:spPr>
          <a:xfrm>
            <a:off x="10268472" y="4682248"/>
            <a:ext cx="3714036" cy="1972754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8DD8ACA7-C9EB-4E9C-BD15-DED263E90A50}"/>
              </a:ext>
            </a:extLst>
          </p:cNvPr>
          <p:cNvSpPr/>
          <p:nvPr/>
        </p:nvSpPr>
        <p:spPr>
          <a:xfrm>
            <a:off x="6415919" y="4654442"/>
            <a:ext cx="3714036" cy="2000560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5919" y="2282716"/>
            <a:ext cx="8085086" cy="72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App Container Example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6801382" y="4808569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Dockerfile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801381" y="5272436"/>
            <a:ext cx="3285292" cy="1272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python:3.10-slim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COPY app.py .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CMD ["python", "app.py"]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653697" y="4864153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&amp; Run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653697" y="5289938"/>
            <a:ext cx="3127801" cy="930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build -t hello-python .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run hello-python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415918" y="3208603"/>
            <a:ext cx="7566589" cy="1235988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7" name="Text 14"/>
          <p:cNvSpPr/>
          <p:nvPr/>
        </p:nvSpPr>
        <p:spPr>
          <a:xfrm>
            <a:off x="6801264" y="3388836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app.py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6801265" y="3760463"/>
            <a:ext cx="241882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chemeClr val="accent2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print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</a:t>
            </a:r>
            <a:r>
              <a:rPr lang="en-US" sz="1650" dirty="0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"Hello from Docker!"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a9901fa-d2f9-4f8e-a5a0-7d0ae63b2797}" enabled="1" method="Standard" siteId="{d9d3d3ff-6c08-40ca-a4a9-aefb873ec020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1170</Words>
  <Application>Microsoft Office PowerPoint</Application>
  <PresentationFormat>Custom</PresentationFormat>
  <Paragraphs>220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Instrument Sans Medium</vt:lpstr>
      <vt:lpstr>Calibri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Yinon Levi</cp:lastModifiedBy>
  <cp:revision>7</cp:revision>
  <dcterms:created xsi:type="dcterms:W3CDTF">2025-05-22T07:12:39Z</dcterms:created>
  <dcterms:modified xsi:type="dcterms:W3CDTF">2025-05-29T17:21:53Z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Theme:5</vt:lpwstr>
  </property>
  <property fmtid="{D5CDD505-2E9C-101B-9397-08002B2CF9AE}" pid="3" name="ClassificationContentMarkingFooterText">
    <vt:lpwstr>OFFICIAL</vt:lpwstr>
  </property>
  <property fmtid="{D5CDD505-2E9C-101B-9397-08002B2CF9AE}" pid="4" name="ClassificationContentMarkingHeaderLocations">
    <vt:lpwstr>Office Theme:4</vt:lpwstr>
  </property>
  <property fmtid="{D5CDD505-2E9C-101B-9397-08002B2CF9AE}" pid="5" name="ClassificationContentMarkingHeaderText">
    <vt:lpwstr>OFFICIAL</vt:lpwstr>
  </property>
</Properties>
</file>